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57" r:id="rId4"/>
    <p:sldId id="260" r:id="rId5"/>
    <p:sldId id="261" r:id="rId6"/>
    <p:sldId id="264" r:id="rId7"/>
    <p:sldId id="265" r:id="rId8"/>
    <p:sldId id="263" r:id="rId9"/>
    <p:sldId id="266" r:id="rId10"/>
    <p:sldId id="267" r:id="rId11"/>
    <p:sldId id="268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Quattrocento Sans" panose="020B0502050000020003" pitchFamily="34" charset="0"/>
      <p:bold r:id="rId18"/>
      <p:boldItalic r:id="rId19"/>
    </p:embeddedFont>
    <p:embeddedFont>
      <p:font typeface="Segoe UI" panose="020B0502040204020203" pitchFamily="34" charset="0"/>
      <p:regular r:id="rId20"/>
      <p:bold r:id="rId21"/>
      <p:italic r:id="rId22"/>
      <p:boldItalic r:id="rId23"/>
    </p:embeddedFont>
    <p:embeddedFont>
      <p:font typeface="Segoe UI Black" panose="020B0A02040204020203" pitchFamily="34" charset="0"/>
      <p:bold r:id="rId24"/>
      <p:boldItalic r:id="rId25"/>
    </p:embeddedFont>
    <p:embeddedFont>
      <p:font typeface="Segoe UI Semibold" panose="020B0702040204020203" pitchFamily="34" charset="0"/>
      <p:bold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gM/cSC8+0yIlFCh97HSsqkZUHZ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00FF"/>
    <a:srgbClr val="FFFFFF"/>
    <a:srgbClr val="F7ECD9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1" autoAdjust="0"/>
    <p:restoredTop sz="86429" autoAdjust="0"/>
  </p:normalViewPr>
  <p:slideViewPr>
    <p:cSldViewPr snapToGrid="0">
      <p:cViewPr varScale="1">
        <p:scale>
          <a:sx n="89" d="100"/>
          <a:sy n="89" d="100"/>
        </p:scale>
        <p:origin x="39" y="23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1653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2204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Climate normal</a:t>
            </a:r>
            <a:r>
              <a:rPr lang="en-US" baseline="0" dirty="0"/>
              <a:t> should be 1991-2020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STS years of data (1999-2021)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Downtown</a:t>
            </a:r>
            <a:r>
              <a:rPr lang="en-US" baseline="0" dirty="0"/>
              <a:t> Santa Rosa (1991-2012 &amp; 2018-2020)</a:t>
            </a: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0638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5617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IRI =</a:t>
            </a:r>
            <a:r>
              <a:rPr lang="en-US" baseline="0" dirty="0"/>
              <a:t> International Research Institute for Climate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0.5-1 is weak, 1-1.5 is moderate, 1.5+ is strong ENSO</a:t>
            </a:r>
            <a:endParaRPr dirty="0"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2362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0649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mp"/><Relationship Id="rId3" Type="http://schemas.openxmlformats.org/officeDocument/2006/relationships/hyperlink" Target="http://www.drought.gov/states/California/county/Sonoma" TargetMode="External"/><Relationship Id="rId7" Type="http://schemas.openxmlformats.org/officeDocument/2006/relationships/image" Target="../media/image20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mp"/><Relationship Id="rId5" Type="http://schemas.openxmlformats.org/officeDocument/2006/relationships/hyperlink" Target="http://www.cpc.ncep.noaa.gov/" TargetMode="External"/><Relationship Id="rId4" Type="http://schemas.openxmlformats.org/officeDocument/2006/relationships/hyperlink" Target="http://www.climate.gov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mp"/><Relationship Id="rId3" Type="http://schemas.openxmlformats.org/officeDocument/2006/relationships/image" Target="../media/image5.tmp"/><Relationship Id="rId7" Type="http://schemas.openxmlformats.org/officeDocument/2006/relationships/image" Target="../media/image9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tm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Lake Sonoma aerial photos, April 20, 2021"/>
          <p:cNvPicPr preferRelativeResize="0"/>
          <p:nvPr/>
        </p:nvPicPr>
        <p:blipFill rotWithShape="1">
          <a:blip r:embed="rId3">
            <a:alphaModFix/>
          </a:blip>
          <a:srcRect l="68240" r="4124" b="50761"/>
          <a:stretch/>
        </p:blipFill>
        <p:spPr>
          <a:xfrm>
            <a:off x="13449" y="0"/>
            <a:ext cx="5784921" cy="6858000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</p:pic>
      <p:sp>
        <p:nvSpPr>
          <p:cNvPr id="85" name="Google Shape;85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48" y="0"/>
            <a:ext cx="12178551" cy="6858000"/>
          </a:xfrm>
          <a:prstGeom prst="rect">
            <a:avLst/>
          </a:prstGeom>
          <a:gradFill>
            <a:gsLst>
              <a:gs pos="0">
                <a:srgbClr val="B88426">
                  <a:alpha val="7843"/>
                </a:srgbClr>
              </a:gs>
              <a:gs pos="15000">
                <a:srgbClr val="B88426">
                  <a:alpha val="7843"/>
                </a:srgbClr>
              </a:gs>
              <a:gs pos="46000">
                <a:srgbClr val="B88426"/>
              </a:gs>
              <a:gs pos="100000">
                <a:srgbClr val="9F722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>
            <a:spLocks noGrp="1"/>
          </p:cNvSpPr>
          <p:nvPr>
            <p:ph type="ctrTitle"/>
          </p:nvPr>
        </p:nvSpPr>
        <p:spPr>
          <a:xfrm>
            <a:off x="6172200" y="29586"/>
            <a:ext cx="5768788" cy="370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CA93"/>
              </a:buClr>
              <a:buSzPct val="100000"/>
              <a:buFont typeface="Quattrocento Sans"/>
              <a:buNone/>
            </a:pPr>
            <a:r>
              <a:rPr lang="en-US" dirty="0">
                <a:solidFill>
                  <a:srgbClr val="E9CA93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Sonoma County</a:t>
            </a:r>
            <a:br>
              <a:rPr lang="en-US" dirty="0"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</a:br>
            <a:br>
              <a:rPr lang="en-US" dirty="0"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</a:br>
            <a:r>
              <a:rPr lang="en-US" dirty="0">
                <a:solidFill>
                  <a:srgbClr val="F7ECD9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Drought</a:t>
            </a:r>
            <a:br>
              <a:rPr lang="en-US" dirty="0">
                <a:solidFill>
                  <a:srgbClr val="F7ECD9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</a:br>
            <a:r>
              <a:rPr lang="en-US" dirty="0">
                <a:solidFill>
                  <a:srgbClr val="F7ECD9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Outlook</a:t>
            </a:r>
            <a:endParaRPr dirty="0">
              <a:solidFill>
                <a:srgbClr val="F7ECD9"/>
              </a:solidFill>
              <a:latin typeface="Segoe UI Semibold" panose="020B0702040204020203" pitchFamily="34" charset="0"/>
              <a:ea typeface="Quattrocento Sans"/>
              <a:cs typeface="Segoe UI Semibold" panose="020B0702040204020203" pitchFamily="34" charset="0"/>
              <a:sym typeface="Quattrocento Sans"/>
            </a:endParaRPr>
          </a:p>
        </p:txBody>
      </p:sp>
      <p:sp>
        <p:nvSpPr>
          <p:cNvPr id="87" name="Google Shape;87;p1"/>
          <p:cNvSpPr txBox="1">
            <a:spLocks noGrp="1"/>
          </p:cNvSpPr>
          <p:nvPr>
            <p:ph type="subTitle" idx="1"/>
          </p:nvPr>
        </p:nvSpPr>
        <p:spPr>
          <a:xfrm>
            <a:off x="6388697" y="4427690"/>
            <a:ext cx="5335794" cy="2164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000" b="1" dirty="0"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July 7, 2022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 dirty="0"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Brooke Bingaman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NWS Bay Area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Meteorologist &amp; Climate Lead</a:t>
            </a:r>
            <a:endParaRPr dirty="0"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88" name="Google Shape;88;p1" descr="National Oceanic and Atmospheric Administration US Department of Commerce logo&#10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8625" y="5192100"/>
            <a:ext cx="1021849" cy="102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National Weather Service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30357" y="5192101"/>
            <a:ext cx="1021849" cy="102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426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18;p5"/>
          <p:cNvSpPr txBox="1">
            <a:spLocks noGrp="1"/>
          </p:cNvSpPr>
          <p:nvPr>
            <p:ph type="title"/>
          </p:nvPr>
        </p:nvSpPr>
        <p:spPr>
          <a:xfrm>
            <a:off x="222738" y="103473"/>
            <a:ext cx="11758246" cy="857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Resources</a:t>
            </a:r>
          </a:p>
        </p:txBody>
      </p:sp>
      <p:sp>
        <p:nvSpPr>
          <p:cNvPr id="5" name="Google Shape;126;p6"/>
          <p:cNvSpPr txBox="1">
            <a:spLocks noGrp="1"/>
          </p:cNvSpPr>
          <p:nvPr>
            <p:ph type="body" idx="1"/>
          </p:nvPr>
        </p:nvSpPr>
        <p:spPr>
          <a:xfrm>
            <a:off x="20116" y="797168"/>
            <a:ext cx="12171884" cy="606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www.drought.gov/states/California/county/Sonoma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To learn more: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www.climate.gov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Latest CPC outlooks: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www.cpc.ncep.noaa.gov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  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632" y="3104939"/>
            <a:ext cx="3000794" cy="84784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68" y="200679"/>
            <a:ext cx="4278923" cy="270707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48" y="4149970"/>
            <a:ext cx="4920543" cy="259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85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426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18;p5"/>
          <p:cNvSpPr txBox="1">
            <a:spLocks noGrp="1"/>
          </p:cNvSpPr>
          <p:nvPr>
            <p:ph type="title"/>
          </p:nvPr>
        </p:nvSpPr>
        <p:spPr>
          <a:xfrm>
            <a:off x="0" y="619825"/>
            <a:ext cx="5498123" cy="857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Key Take-</a:t>
            </a:r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Aways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Google Shape;126;p6"/>
          <p:cNvSpPr txBox="1">
            <a:spLocks noGrp="1"/>
          </p:cNvSpPr>
          <p:nvPr>
            <p:ph type="body" idx="1"/>
          </p:nvPr>
        </p:nvSpPr>
        <p:spPr>
          <a:xfrm>
            <a:off x="467257" y="2743198"/>
            <a:ext cx="9627976" cy="391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Approximately a 60% chance for La Niña this fall into early winter.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Will need to monitor the La Niña or Neutral trend for Dec-Jan-Feb (wettest months). If La Niña continues, this will be the 3</a:t>
            </a:r>
            <a:r>
              <a:rPr lang="en-US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rd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 winter in a row which is rare.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Official Winter Outlook will be in October.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Variability can happen in La Niña so be prepared for dry and wet months during winter.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</p:txBody>
      </p:sp>
      <p:pic>
        <p:nvPicPr>
          <p:cNvPr id="5124" name="Picture 4" descr="Clip art of an elaborate key in a keyhole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9" b="9377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02" y="3751"/>
            <a:ext cx="4565592" cy="294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851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426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14temp.new.gif (3300×2550)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9" t="8205" r="15497" b="1245"/>
          <a:stretch/>
        </p:blipFill>
        <p:spPr>
          <a:xfrm>
            <a:off x="6275004" y="1189790"/>
            <a:ext cx="5750746" cy="4425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-3" y="-22800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First … The 1-2 Week Forecast</a:t>
            </a:r>
            <a:endParaRPr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1" name="Google Shape;111;p4"/>
          <p:cNvSpPr txBox="1"/>
          <p:nvPr/>
        </p:nvSpPr>
        <p:spPr>
          <a:xfrm>
            <a:off x="184360" y="6346200"/>
            <a:ext cx="1184139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Outlooks show that the Western US will likely have above normal temperatures for the next 2 weeks.</a:t>
            </a:r>
            <a:endParaRPr sz="1600" b="1" dirty="0">
              <a:latin typeface="Segoe UI" panose="020B0502040204020203" pitchFamily="34" charset="0"/>
              <a:ea typeface="Calibri"/>
              <a:cs typeface="Segoe UI" panose="020B0502040204020203" pitchFamily="34" charset="0"/>
              <a:sym typeface="Calibri"/>
            </a:endParaRPr>
          </a:p>
        </p:txBody>
      </p:sp>
      <p:pic>
        <p:nvPicPr>
          <p:cNvPr id="113" name="Google Shape;113;p4" descr="8-14 day precipitation outlook map for July 5, 20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6100" y="4101050"/>
            <a:ext cx="2767698" cy="2053527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 descr="610temp.new.gif (3300×2550) - Google Chrom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8058" r="15755" b="1182"/>
          <a:stretch/>
        </p:blipFill>
        <p:spPr>
          <a:xfrm>
            <a:off x="184360" y="1189790"/>
            <a:ext cx="5713926" cy="44297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0" name="Google Shape;110;p4" descr="6-10 day precipitation outlook map for July 5, 20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450" y="4101050"/>
            <a:ext cx="2767698" cy="2053527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00" y="4101050"/>
            <a:ext cx="2767698" cy="205352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0" y="4101050"/>
            <a:ext cx="2748828" cy="20535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426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 descr="File:California county map (Sonoma County highlighted).svg - Wikimedia  Comm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462" y="1442439"/>
            <a:ext cx="4392674" cy="533187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263523" y="164122"/>
            <a:ext cx="5281492" cy="99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</a:pPr>
            <a:r>
              <a:rPr lang="en-US" b="1" dirty="0"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Current &amp; Recent Drought Situation</a:t>
            </a:r>
            <a:endParaRPr sz="3600" dirty="0"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6110293" y="803858"/>
            <a:ext cx="6895071" cy="5835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indent="-228600">
              <a:spcBef>
                <a:spcPts val="0"/>
              </a:spcBef>
              <a:buSzPct val="100000"/>
            </a:pPr>
            <a:r>
              <a:rPr lang="en-US" b="1" dirty="0">
                <a:solidFill>
                  <a:srgbClr val="F7ECD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STS Airport</a:t>
            </a:r>
            <a:r>
              <a:rPr lang="en-US" dirty="0">
                <a:solidFill>
                  <a:srgbClr val="F7ECD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31.59” 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annual </a:t>
            </a:r>
            <a:r>
              <a:rPr lang="en-US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avg</a:t>
            </a:r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2018-2019 – 48.17”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2019-2020 – 19.35”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2020-2021 – 13.01”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2021-2022 – 26.17” thus far, should be 31.43”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lvl="1" indent="-876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spcBef>
                <a:spcPts val="500"/>
              </a:spcBef>
              <a:buSzPct val="100000"/>
            </a:pPr>
            <a:r>
              <a:rPr lang="en-US" b="1" dirty="0">
                <a:solidFill>
                  <a:srgbClr val="F7ECD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Healdsburg</a:t>
            </a:r>
            <a:r>
              <a:rPr lang="en-US" dirty="0">
                <a:solidFill>
                  <a:srgbClr val="F7ECD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41.14” 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annual </a:t>
            </a:r>
            <a:r>
              <a:rPr lang="en-US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avg</a:t>
            </a:r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spcBef>
                <a:spcPts val="500"/>
              </a:spcBef>
              <a:buSzPct val="100000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2018-2019 – 45.35” (missing DJF)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2019-2020 – 19.86”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2020-2021 – 15.91”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2021-2022 – 28.96” thus far, should be 41.03”</a:t>
            </a:r>
          </a:p>
          <a:p>
            <a:pPr marL="228600" indent="-228600">
              <a:spcBef>
                <a:spcPts val="500"/>
              </a:spcBef>
              <a:buSzPct val="100000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spcBef>
                <a:spcPts val="500"/>
              </a:spcBef>
              <a:buSzPct val="100000"/>
            </a:pPr>
            <a:r>
              <a:rPr lang="en-US" b="1" dirty="0">
                <a:solidFill>
                  <a:srgbClr val="F7ECD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Petaluma</a:t>
            </a:r>
            <a:r>
              <a:rPr lang="en-US" dirty="0">
                <a:solidFill>
                  <a:srgbClr val="F7ECD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25.53” 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annual </a:t>
            </a:r>
            <a:r>
              <a:rPr lang="en-US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avg</a:t>
            </a:r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spcBef>
                <a:spcPts val="500"/>
              </a:spcBef>
              <a:buSzPct val="100000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lvl="1" indent="-228600">
              <a:buSzPct val="100000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2018-2019 – 33.46” </a:t>
            </a:r>
          </a:p>
          <a:p>
            <a:pPr marL="685800" lvl="1" indent="-228600">
              <a:buSzPct val="100000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2019-2020 – 14.70”</a:t>
            </a:r>
          </a:p>
          <a:p>
            <a:pPr marL="685800" lvl="1" indent="-228600">
              <a:buSzPct val="100000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2020-2021 – 8.76”</a:t>
            </a:r>
          </a:p>
          <a:p>
            <a:pPr marL="685800" lvl="1" indent="-228600">
              <a:buSzPct val="100000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2021-2022 – 19.55” thus far, should be 25.41”</a:t>
            </a:r>
          </a:p>
          <a:p>
            <a:pPr marL="228600" indent="-228600">
              <a:spcBef>
                <a:spcPts val="500"/>
              </a:spcBef>
              <a:buSzPct val="100000"/>
            </a:pPr>
            <a:endParaRPr dirty="0"/>
          </a:p>
          <a:p>
            <a:pPr marL="685800" lvl="1" indent="-876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5" name="Google Shape;94;p2"/>
          <p:cNvSpPr txBox="1">
            <a:spLocks/>
          </p:cNvSpPr>
          <p:nvPr/>
        </p:nvSpPr>
        <p:spPr>
          <a:xfrm>
            <a:off x="2475056" y="1559670"/>
            <a:ext cx="3217783" cy="1808703"/>
          </a:xfrm>
          <a:prstGeom prst="rect">
            <a:avLst/>
          </a:prstGeom>
          <a:solidFill>
            <a:srgbClr val="F7EC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  <a:buFont typeface="Quattrocento Sans"/>
              <a:buNone/>
            </a:pPr>
            <a:r>
              <a:rPr lang="en-US" sz="2500" b="1" dirty="0"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Past 3 Water Years (Oct 1 – Sep 30) have been below normal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426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>
            <a:spLocks noGrp="1"/>
          </p:cNvSpPr>
          <p:nvPr>
            <p:ph type="title"/>
          </p:nvPr>
        </p:nvSpPr>
        <p:spPr>
          <a:xfrm>
            <a:off x="333632" y="365125"/>
            <a:ext cx="488091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Drought </a:t>
            </a:r>
            <a:b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Seasonal Outlook</a:t>
            </a:r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333632" y="2532185"/>
            <a:ext cx="4875080" cy="3644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We naturally don’t get much rain in the summer, so drought will persist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spcBef>
                <a:spcPts val="0"/>
              </a:spcBef>
              <a:buSzPts val="2800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Only sources for moisture during summer: </a:t>
            </a:r>
          </a:p>
          <a:p>
            <a:pPr marL="228600" indent="-228600">
              <a:spcBef>
                <a:spcPts val="0"/>
              </a:spcBef>
              <a:buSzPts val="2800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lvl="1" indent="-228600">
              <a:spcBef>
                <a:spcPts val="0"/>
              </a:spcBef>
              <a:buSzPts val="2800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Coastal Fog/Drizzle </a:t>
            </a:r>
          </a:p>
          <a:p>
            <a:pPr marL="685800" lvl="1" indent="-228600">
              <a:spcBef>
                <a:spcPts val="0"/>
              </a:spcBef>
              <a:buSzPts val="2800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Monsoon Thunderstorms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</p:txBody>
      </p:sp>
      <p:pic>
        <p:nvPicPr>
          <p:cNvPr id="120" name="Google Shape;120;p5" descr="Screen Clipping"/>
          <p:cNvPicPr preferRelativeResize="0"/>
          <p:nvPr/>
        </p:nvPicPr>
        <p:blipFill rotWithShape="1">
          <a:blip r:embed="rId3">
            <a:alphaModFix/>
          </a:blip>
          <a:srcRect l="770"/>
          <a:stretch/>
        </p:blipFill>
        <p:spPr>
          <a:xfrm>
            <a:off x="5422214" y="86499"/>
            <a:ext cx="6683287" cy="6677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426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>
            <a:spLocks noGrp="1"/>
          </p:cNvSpPr>
          <p:nvPr>
            <p:ph type="body" idx="1"/>
          </p:nvPr>
        </p:nvSpPr>
        <p:spPr>
          <a:xfrm>
            <a:off x="849133" y="1827609"/>
            <a:ext cx="4695884" cy="321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40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Soooo</a:t>
            </a:r>
            <a:r>
              <a:rPr lang="en-US" sz="4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….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40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4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What’s going to happen this winter?</a:t>
            </a:r>
            <a:endParaRPr sz="40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38" y="562070"/>
            <a:ext cx="5180092" cy="57438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2860DC-7729-4993-D21E-BEA2519B3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What to expect this winter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426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lank warning sign. Premium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074" y="150245"/>
            <a:ext cx="7874398" cy="64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Google Shape;126;p6"/>
          <p:cNvSpPr txBox="1">
            <a:spLocks noGrp="1"/>
          </p:cNvSpPr>
          <p:nvPr>
            <p:ph type="body" idx="1"/>
          </p:nvPr>
        </p:nvSpPr>
        <p:spPr>
          <a:xfrm>
            <a:off x="3748760" y="2577886"/>
            <a:ext cx="4727025" cy="321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4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Incoming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40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Sciencey</a:t>
            </a:r>
            <a:endParaRPr lang="en-US" sz="40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4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Graphical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4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Thing-a-ma-jigs</a:t>
            </a:r>
            <a:endParaRPr sz="40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33F33-A919-8C6E-6AC2-C221A5A7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Warning – science graphs coming</a:t>
            </a:r>
          </a:p>
        </p:txBody>
      </p:sp>
    </p:spTree>
    <p:extLst>
      <p:ext uri="{BB962C8B-B14F-4D97-AF65-F5344CB8AC3E}">
        <p14:creationId xmlns:p14="http://schemas.microsoft.com/office/powerpoint/2010/main" val="178316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426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>
            <a:spLocks noGrp="1"/>
          </p:cNvSpPr>
          <p:nvPr>
            <p:ph type="body" idx="1"/>
          </p:nvPr>
        </p:nvSpPr>
        <p:spPr>
          <a:xfrm>
            <a:off x="1193632" y="1352406"/>
            <a:ext cx="3711150" cy="145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Typical</a:t>
            </a:r>
            <a:r>
              <a:rPr lang="en-US" b="1" dirty="0">
                <a:solidFill>
                  <a:srgbClr val="F7ECD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El Niño Winter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Jet Stream carries most winter storms to SoCal</a:t>
            </a: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</p:txBody>
      </p:sp>
      <p:pic>
        <p:nvPicPr>
          <p:cNvPr id="11" name="Picture 2" descr="Flat ma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" b="49974"/>
          <a:stretch/>
        </p:blipFill>
        <p:spPr bwMode="auto">
          <a:xfrm>
            <a:off x="117647" y="2806069"/>
            <a:ext cx="5863121" cy="392558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lat ma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08"/>
          <a:stretch/>
        </p:blipFill>
        <p:spPr bwMode="auto">
          <a:xfrm>
            <a:off x="6201507" y="2806069"/>
            <a:ext cx="5896708" cy="392558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26;p6"/>
          <p:cNvSpPr txBox="1">
            <a:spLocks/>
          </p:cNvSpPr>
          <p:nvPr/>
        </p:nvSpPr>
        <p:spPr>
          <a:xfrm>
            <a:off x="7313087" y="1352407"/>
            <a:ext cx="3711150" cy="145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en-US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Typical</a:t>
            </a:r>
            <a:r>
              <a:rPr lang="en-US" b="1" dirty="0">
                <a:solidFill>
                  <a:srgbClr val="F7ECD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La Niña Winter</a:t>
            </a:r>
          </a:p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Jet Stream carries most winter storms to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PacNW</a:t>
            </a:r>
            <a:endParaRPr lang="en-US" dirty="0"/>
          </a:p>
          <a:p>
            <a:pPr marL="228600" indent="-228600">
              <a:spcBef>
                <a:spcPts val="0"/>
              </a:spcBef>
              <a:buSzPts val="2800"/>
            </a:pPr>
            <a:endParaRPr lang="en-US" dirty="0"/>
          </a:p>
        </p:txBody>
      </p:sp>
      <p:sp>
        <p:nvSpPr>
          <p:cNvPr id="16" name="Google Shape;118;p5"/>
          <p:cNvSpPr txBox="1">
            <a:spLocks noGrp="1"/>
          </p:cNvSpPr>
          <p:nvPr>
            <p:ph type="title"/>
          </p:nvPr>
        </p:nvSpPr>
        <p:spPr>
          <a:xfrm>
            <a:off x="0" y="103473"/>
            <a:ext cx="12192000" cy="82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Quick Review</a:t>
            </a:r>
            <a:b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700" b="1" dirty="0">
                <a:latin typeface="Segoe UI" panose="020B0502040204020203" pitchFamily="34" charset="0"/>
                <a:cs typeface="Segoe UI" panose="020B0502040204020203" pitchFamily="34" charset="0"/>
              </a:rPr>
              <a:t>ENSO = El Niño Southern Oscillation</a:t>
            </a:r>
          </a:p>
        </p:txBody>
      </p:sp>
    </p:spTree>
    <p:extLst>
      <p:ext uri="{BB962C8B-B14F-4D97-AF65-F5344CB8AC3E}">
        <p14:creationId xmlns:p14="http://schemas.microsoft.com/office/powerpoint/2010/main" val="3110348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426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RI/CPC Model ENSO Predi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46" y="3196"/>
            <a:ext cx="9425354" cy="685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Google Shape;126;p6"/>
          <p:cNvSpPr txBox="1">
            <a:spLocks noGrp="1"/>
          </p:cNvSpPr>
          <p:nvPr>
            <p:ph type="body" idx="1"/>
          </p:nvPr>
        </p:nvSpPr>
        <p:spPr>
          <a:xfrm>
            <a:off x="98850" y="363415"/>
            <a:ext cx="2562284" cy="5826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~ 60% chance for La Niña this fall into early winter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spcBef>
                <a:spcPts val="0"/>
              </a:spcBef>
              <a:buSzPts val="2800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Next ENSO update from the Climate Prediction Center:     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July 14</a:t>
            </a:r>
          </a:p>
          <a:p>
            <a:pPr marL="228600" indent="-228600">
              <a:spcBef>
                <a:spcPts val="0"/>
              </a:spcBef>
              <a:buSzPts val="2800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spcBef>
                <a:spcPts val="0"/>
              </a:spcBef>
              <a:buSzPts val="2800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spcBef>
                <a:spcPts val="0"/>
              </a:spcBef>
              <a:buSzPts val="2800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Official Winter Outlook is in October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3692769" y="1008185"/>
            <a:ext cx="7244862" cy="2063261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EL NIÑO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92764" y="3059722"/>
            <a:ext cx="7244862" cy="855785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NEUTRAL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692769" y="3927230"/>
            <a:ext cx="7244862" cy="206326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LA NIÑA</a:t>
            </a:r>
          </a:p>
        </p:txBody>
      </p:sp>
      <p:sp>
        <p:nvSpPr>
          <p:cNvPr id="5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1538" y="3706158"/>
            <a:ext cx="4767944" cy="552668"/>
          </a:xfrm>
          <a:custGeom>
            <a:avLst/>
            <a:gdLst>
              <a:gd name="connsiteX0" fmla="*/ 0 w 4612194"/>
              <a:gd name="connsiteY0" fmla="*/ 150733 h 552668"/>
              <a:gd name="connsiteX1" fmla="*/ 663192 w 4612194"/>
              <a:gd name="connsiteY1" fmla="*/ 160782 h 552668"/>
              <a:gd name="connsiteX2" fmla="*/ 733530 w 4612194"/>
              <a:gd name="connsiteY2" fmla="*/ 180879 h 552668"/>
              <a:gd name="connsiteX3" fmla="*/ 834014 w 4612194"/>
              <a:gd name="connsiteY3" fmla="*/ 200975 h 552668"/>
              <a:gd name="connsiteX4" fmla="*/ 894304 w 4612194"/>
              <a:gd name="connsiteY4" fmla="*/ 221072 h 552668"/>
              <a:gd name="connsiteX5" fmla="*/ 1115367 w 4612194"/>
              <a:gd name="connsiteY5" fmla="*/ 231120 h 552668"/>
              <a:gd name="connsiteX6" fmla="*/ 1145513 w 4612194"/>
              <a:gd name="connsiteY6" fmla="*/ 241169 h 552668"/>
              <a:gd name="connsiteX7" fmla="*/ 1205803 w 4612194"/>
              <a:gd name="connsiteY7" fmla="*/ 271314 h 552668"/>
              <a:gd name="connsiteX8" fmla="*/ 1326383 w 4612194"/>
              <a:gd name="connsiteY8" fmla="*/ 291410 h 552668"/>
              <a:gd name="connsiteX9" fmla="*/ 1386673 w 4612194"/>
              <a:gd name="connsiteY9" fmla="*/ 311507 h 552668"/>
              <a:gd name="connsiteX10" fmla="*/ 1477108 w 4612194"/>
              <a:gd name="connsiteY10" fmla="*/ 331604 h 552668"/>
              <a:gd name="connsiteX11" fmla="*/ 1497205 w 4612194"/>
              <a:gd name="connsiteY11" fmla="*/ 361749 h 552668"/>
              <a:gd name="connsiteX12" fmla="*/ 1527350 w 4612194"/>
              <a:gd name="connsiteY12" fmla="*/ 381846 h 552668"/>
              <a:gd name="connsiteX13" fmla="*/ 1668027 w 4612194"/>
              <a:gd name="connsiteY13" fmla="*/ 411991 h 552668"/>
              <a:gd name="connsiteX14" fmla="*/ 1748414 w 4612194"/>
              <a:gd name="connsiteY14" fmla="*/ 432087 h 552668"/>
              <a:gd name="connsiteX15" fmla="*/ 1788607 w 4612194"/>
              <a:gd name="connsiteY15" fmla="*/ 442136 h 552668"/>
              <a:gd name="connsiteX16" fmla="*/ 1858946 w 4612194"/>
              <a:gd name="connsiteY16" fmla="*/ 452184 h 552668"/>
              <a:gd name="connsiteX17" fmla="*/ 1959429 w 4612194"/>
              <a:gd name="connsiteY17" fmla="*/ 482329 h 552668"/>
              <a:gd name="connsiteX18" fmla="*/ 2150348 w 4612194"/>
              <a:gd name="connsiteY18" fmla="*/ 502426 h 552668"/>
              <a:gd name="connsiteX19" fmla="*/ 2210638 w 4612194"/>
              <a:gd name="connsiteY19" fmla="*/ 512474 h 552668"/>
              <a:gd name="connsiteX20" fmla="*/ 2391508 w 4612194"/>
              <a:gd name="connsiteY20" fmla="*/ 522522 h 552668"/>
              <a:gd name="connsiteX21" fmla="*/ 2662814 w 4612194"/>
              <a:gd name="connsiteY21" fmla="*/ 542619 h 552668"/>
              <a:gd name="connsiteX22" fmla="*/ 2723104 w 4612194"/>
              <a:gd name="connsiteY22" fmla="*/ 552668 h 552668"/>
              <a:gd name="connsiteX23" fmla="*/ 3185328 w 4612194"/>
              <a:gd name="connsiteY23" fmla="*/ 532571 h 552668"/>
              <a:gd name="connsiteX24" fmla="*/ 3235570 w 4612194"/>
              <a:gd name="connsiteY24" fmla="*/ 522522 h 552668"/>
              <a:gd name="connsiteX25" fmla="*/ 3305908 w 4612194"/>
              <a:gd name="connsiteY25" fmla="*/ 492377 h 552668"/>
              <a:gd name="connsiteX26" fmla="*/ 3366198 w 4612194"/>
              <a:gd name="connsiteY26" fmla="*/ 472281 h 552668"/>
              <a:gd name="connsiteX27" fmla="*/ 3426488 w 4612194"/>
              <a:gd name="connsiteY27" fmla="*/ 462232 h 552668"/>
              <a:gd name="connsiteX28" fmla="*/ 3557117 w 4612194"/>
              <a:gd name="connsiteY28" fmla="*/ 432087 h 552668"/>
              <a:gd name="connsiteX29" fmla="*/ 3617407 w 4612194"/>
              <a:gd name="connsiteY29" fmla="*/ 411991 h 552668"/>
              <a:gd name="connsiteX30" fmla="*/ 3647552 w 4612194"/>
              <a:gd name="connsiteY30" fmla="*/ 401942 h 552668"/>
              <a:gd name="connsiteX31" fmla="*/ 3667649 w 4612194"/>
              <a:gd name="connsiteY31" fmla="*/ 371797 h 552668"/>
              <a:gd name="connsiteX32" fmla="*/ 3697794 w 4612194"/>
              <a:gd name="connsiteY32" fmla="*/ 361749 h 552668"/>
              <a:gd name="connsiteX33" fmla="*/ 3707842 w 4612194"/>
              <a:gd name="connsiteY33" fmla="*/ 331604 h 552668"/>
              <a:gd name="connsiteX34" fmla="*/ 3768132 w 4612194"/>
              <a:gd name="connsiteY34" fmla="*/ 291410 h 552668"/>
              <a:gd name="connsiteX35" fmla="*/ 3788229 w 4612194"/>
              <a:gd name="connsiteY35" fmla="*/ 261265 h 552668"/>
              <a:gd name="connsiteX36" fmla="*/ 3848519 w 4612194"/>
              <a:gd name="connsiteY36" fmla="*/ 241169 h 552668"/>
              <a:gd name="connsiteX37" fmla="*/ 3878664 w 4612194"/>
              <a:gd name="connsiteY37" fmla="*/ 231120 h 552668"/>
              <a:gd name="connsiteX38" fmla="*/ 3969099 w 4612194"/>
              <a:gd name="connsiteY38" fmla="*/ 170830 h 552668"/>
              <a:gd name="connsiteX39" fmla="*/ 3999244 w 4612194"/>
              <a:gd name="connsiteY39" fmla="*/ 150733 h 552668"/>
              <a:gd name="connsiteX40" fmla="*/ 4029389 w 4612194"/>
              <a:gd name="connsiteY40" fmla="*/ 140685 h 552668"/>
              <a:gd name="connsiteX41" fmla="*/ 4059535 w 4612194"/>
              <a:gd name="connsiteY41" fmla="*/ 120588 h 552668"/>
              <a:gd name="connsiteX42" fmla="*/ 4149970 w 4612194"/>
              <a:gd name="connsiteY42" fmla="*/ 100492 h 552668"/>
              <a:gd name="connsiteX43" fmla="*/ 4210260 w 4612194"/>
              <a:gd name="connsiteY43" fmla="*/ 80395 h 552668"/>
              <a:gd name="connsiteX44" fmla="*/ 4240405 w 4612194"/>
              <a:gd name="connsiteY44" fmla="*/ 70347 h 552668"/>
              <a:gd name="connsiteX45" fmla="*/ 4270550 w 4612194"/>
              <a:gd name="connsiteY45" fmla="*/ 50250 h 552668"/>
              <a:gd name="connsiteX46" fmla="*/ 4401178 w 4612194"/>
              <a:gd name="connsiteY46" fmla="*/ 30153 h 552668"/>
              <a:gd name="connsiteX47" fmla="*/ 4541855 w 4612194"/>
              <a:gd name="connsiteY47" fmla="*/ 20105 h 552668"/>
              <a:gd name="connsiteX48" fmla="*/ 4612194 w 4612194"/>
              <a:gd name="connsiteY48" fmla="*/ 8 h 55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612194" h="552668">
                <a:moveTo>
                  <a:pt x="0" y="150733"/>
                </a:moveTo>
                <a:lnTo>
                  <a:pt x="663192" y="160782"/>
                </a:lnTo>
                <a:cubicBezTo>
                  <a:pt x="687001" y="161462"/>
                  <a:pt x="710731" y="175618"/>
                  <a:pt x="733530" y="180879"/>
                </a:cubicBezTo>
                <a:cubicBezTo>
                  <a:pt x="766813" y="188560"/>
                  <a:pt x="801609" y="190173"/>
                  <a:pt x="834014" y="200975"/>
                </a:cubicBezTo>
                <a:cubicBezTo>
                  <a:pt x="854111" y="207674"/>
                  <a:pt x="873142" y="220110"/>
                  <a:pt x="894304" y="221072"/>
                </a:cubicBezTo>
                <a:lnTo>
                  <a:pt x="1115367" y="231120"/>
                </a:lnTo>
                <a:cubicBezTo>
                  <a:pt x="1125416" y="234470"/>
                  <a:pt x="1136039" y="236432"/>
                  <a:pt x="1145513" y="241169"/>
                </a:cubicBezTo>
                <a:cubicBezTo>
                  <a:pt x="1185028" y="260926"/>
                  <a:pt x="1163713" y="262896"/>
                  <a:pt x="1205803" y="271314"/>
                </a:cubicBezTo>
                <a:cubicBezTo>
                  <a:pt x="1245759" y="279305"/>
                  <a:pt x="1326383" y="291410"/>
                  <a:pt x="1326383" y="291410"/>
                </a:cubicBezTo>
                <a:cubicBezTo>
                  <a:pt x="1346480" y="298109"/>
                  <a:pt x="1365901" y="307353"/>
                  <a:pt x="1386673" y="311507"/>
                </a:cubicBezTo>
                <a:cubicBezTo>
                  <a:pt x="1450457" y="324263"/>
                  <a:pt x="1420346" y="317412"/>
                  <a:pt x="1477108" y="331604"/>
                </a:cubicBezTo>
                <a:cubicBezTo>
                  <a:pt x="1483807" y="341652"/>
                  <a:pt x="1488666" y="353210"/>
                  <a:pt x="1497205" y="361749"/>
                </a:cubicBezTo>
                <a:cubicBezTo>
                  <a:pt x="1505744" y="370288"/>
                  <a:pt x="1516314" y="376941"/>
                  <a:pt x="1527350" y="381846"/>
                </a:cubicBezTo>
                <a:cubicBezTo>
                  <a:pt x="1595453" y="412114"/>
                  <a:pt x="1589317" y="397233"/>
                  <a:pt x="1668027" y="411991"/>
                </a:cubicBezTo>
                <a:cubicBezTo>
                  <a:pt x="1695174" y="417081"/>
                  <a:pt x="1721618" y="425388"/>
                  <a:pt x="1748414" y="432087"/>
                </a:cubicBezTo>
                <a:cubicBezTo>
                  <a:pt x="1761812" y="435436"/>
                  <a:pt x="1774936" y="440183"/>
                  <a:pt x="1788607" y="442136"/>
                </a:cubicBezTo>
                <a:lnTo>
                  <a:pt x="1858946" y="452184"/>
                </a:lnTo>
                <a:cubicBezTo>
                  <a:pt x="1885751" y="461119"/>
                  <a:pt x="1929055" y="477267"/>
                  <a:pt x="1959429" y="482329"/>
                </a:cubicBezTo>
                <a:cubicBezTo>
                  <a:pt x="2031695" y="494373"/>
                  <a:pt x="2074342" y="493484"/>
                  <a:pt x="2150348" y="502426"/>
                </a:cubicBezTo>
                <a:cubicBezTo>
                  <a:pt x="2170582" y="504807"/>
                  <a:pt x="2190335" y="510782"/>
                  <a:pt x="2210638" y="512474"/>
                </a:cubicBezTo>
                <a:cubicBezTo>
                  <a:pt x="2270812" y="517488"/>
                  <a:pt x="2331218" y="519173"/>
                  <a:pt x="2391508" y="522522"/>
                </a:cubicBezTo>
                <a:cubicBezTo>
                  <a:pt x="2501088" y="559051"/>
                  <a:pt x="2387469" y="524262"/>
                  <a:pt x="2662814" y="542619"/>
                </a:cubicBezTo>
                <a:cubicBezTo>
                  <a:pt x="2683143" y="543974"/>
                  <a:pt x="2703007" y="549318"/>
                  <a:pt x="2723104" y="552668"/>
                </a:cubicBezTo>
                <a:cubicBezTo>
                  <a:pt x="2885823" y="548270"/>
                  <a:pt x="3030243" y="554726"/>
                  <a:pt x="3185328" y="532571"/>
                </a:cubicBezTo>
                <a:cubicBezTo>
                  <a:pt x="3202235" y="530156"/>
                  <a:pt x="3218823" y="525872"/>
                  <a:pt x="3235570" y="522522"/>
                </a:cubicBezTo>
                <a:cubicBezTo>
                  <a:pt x="3283394" y="490640"/>
                  <a:pt x="3246923" y="510073"/>
                  <a:pt x="3305908" y="492377"/>
                </a:cubicBezTo>
                <a:cubicBezTo>
                  <a:pt x="3326198" y="486290"/>
                  <a:pt x="3345303" y="475764"/>
                  <a:pt x="3366198" y="472281"/>
                </a:cubicBezTo>
                <a:cubicBezTo>
                  <a:pt x="3386295" y="468931"/>
                  <a:pt x="3406722" y="467173"/>
                  <a:pt x="3426488" y="462232"/>
                </a:cubicBezTo>
                <a:cubicBezTo>
                  <a:pt x="3573612" y="425451"/>
                  <a:pt x="3393845" y="455413"/>
                  <a:pt x="3557117" y="432087"/>
                </a:cubicBezTo>
                <a:lnTo>
                  <a:pt x="3617407" y="411991"/>
                </a:lnTo>
                <a:lnTo>
                  <a:pt x="3647552" y="401942"/>
                </a:lnTo>
                <a:cubicBezTo>
                  <a:pt x="3654251" y="391894"/>
                  <a:pt x="3658219" y="379341"/>
                  <a:pt x="3667649" y="371797"/>
                </a:cubicBezTo>
                <a:cubicBezTo>
                  <a:pt x="3675920" y="365180"/>
                  <a:pt x="3690304" y="369239"/>
                  <a:pt x="3697794" y="361749"/>
                </a:cubicBezTo>
                <a:cubicBezTo>
                  <a:pt x="3705284" y="354259"/>
                  <a:pt x="3700352" y="339094"/>
                  <a:pt x="3707842" y="331604"/>
                </a:cubicBezTo>
                <a:cubicBezTo>
                  <a:pt x="3724921" y="314525"/>
                  <a:pt x="3768132" y="291410"/>
                  <a:pt x="3768132" y="291410"/>
                </a:cubicBezTo>
                <a:cubicBezTo>
                  <a:pt x="3774831" y="281362"/>
                  <a:pt x="3777988" y="267666"/>
                  <a:pt x="3788229" y="261265"/>
                </a:cubicBezTo>
                <a:cubicBezTo>
                  <a:pt x="3806193" y="250038"/>
                  <a:pt x="3828422" y="247868"/>
                  <a:pt x="3848519" y="241169"/>
                </a:cubicBezTo>
                <a:cubicBezTo>
                  <a:pt x="3858567" y="237820"/>
                  <a:pt x="3869851" y="236995"/>
                  <a:pt x="3878664" y="231120"/>
                </a:cubicBezTo>
                <a:lnTo>
                  <a:pt x="3969099" y="170830"/>
                </a:lnTo>
                <a:cubicBezTo>
                  <a:pt x="3979147" y="164131"/>
                  <a:pt x="3987787" y="154552"/>
                  <a:pt x="3999244" y="150733"/>
                </a:cubicBezTo>
                <a:lnTo>
                  <a:pt x="4029389" y="140685"/>
                </a:lnTo>
                <a:cubicBezTo>
                  <a:pt x="4039438" y="133986"/>
                  <a:pt x="4048733" y="125989"/>
                  <a:pt x="4059535" y="120588"/>
                </a:cubicBezTo>
                <a:cubicBezTo>
                  <a:pt x="4084271" y="108220"/>
                  <a:pt x="4126816" y="104351"/>
                  <a:pt x="4149970" y="100492"/>
                </a:cubicBezTo>
                <a:lnTo>
                  <a:pt x="4210260" y="80395"/>
                </a:lnTo>
                <a:lnTo>
                  <a:pt x="4240405" y="70347"/>
                </a:lnTo>
                <a:cubicBezTo>
                  <a:pt x="4250453" y="63648"/>
                  <a:pt x="4259450" y="55007"/>
                  <a:pt x="4270550" y="50250"/>
                </a:cubicBezTo>
                <a:cubicBezTo>
                  <a:pt x="4300421" y="37448"/>
                  <a:pt x="4384313" y="31620"/>
                  <a:pt x="4401178" y="30153"/>
                </a:cubicBezTo>
                <a:cubicBezTo>
                  <a:pt x="4448013" y="26080"/>
                  <a:pt x="4494963" y="23454"/>
                  <a:pt x="4541855" y="20105"/>
                </a:cubicBezTo>
                <a:cubicBezTo>
                  <a:pt x="4605323" y="-1051"/>
                  <a:pt x="4580962" y="8"/>
                  <a:pt x="4612194" y="8"/>
                </a:cubicBezTo>
              </a:path>
            </a:pathLst>
          </a:custGeom>
          <a:ln w="88900" cmpd="sng">
            <a:solidFill>
              <a:srgbClr val="00FFFF"/>
            </a:solidFill>
            <a:prstDash val="sysDot"/>
            <a:headEnd type="none" w="med" len="med"/>
            <a:tailEnd type="none" w="med" len="med"/>
          </a:ln>
          <a:effectLst>
            <a:glow rad="101600">
              <a:schemeClr val="tx1">
                <a:alpha val="40000"/>
              </a:schemeClr>
            </a:glow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67" y="346379"/>
            <a:ext cx="3823912" cy="626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8765934">
            <a:off x="9179463" y="6140584"/>
            <a:ext cx="121860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Dec-Jan-Feb</a:t>
            </a:r>
          </a:p>
        </p:txBody>
      </p:sp>
      <p:sp>
        <p:nvSpPr>
          <p:cNvPr id="11" name="TextBox 10"/>
          <p:cNvSpPr txBox="1"/>
          <p:nvPr/>
        </p:nvSpPr>
        <p:spPr>
          <a:xfrm rot="18765934">
            <a:off x="9770385" y="6164032"/>
            <a:ext cx="120738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Jan-Feb-Mar</a:t>
            </a:r>
          </a:p>
        </p:txBody>
      </p:sp>
      <p:sp>
        <p:nvSpPr>
          <p:cNvPr id="12" name="TextBox 11"/>
          <p:cNvSpPr txBox="1"/>
          <p:nvPr/>
        </p:nvSpPr>
        <p:spPr>
          <a:xfrm rot="18765934">
            <a:off x="8543774" y="6152309"/>
            <a:ext cx="1229824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Nov-Dec-Jan</a:t>
            </a:r>
          </a:p>
        </p:txBody>
      </p:sp>
      <p:sp>
        <p:nvSpPr>
          <p:cNvPr id="13" name="TextBox 12"/>
          <p:cNvSpPr txBox="1"/>
          <p:nvPr/>
        </p:nvSpPr>
        <p:spPr>
          <a:xfrm rot="18765934">
            <a:off x="7939411" y="6136466"/>
            <a:ext cx="122020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Oct-Nov-Dec</a:t>
            </a:r>
          </a:p>
        </p:txBody>
      </p:sp>
      <p:sp>
        <p:nvSpPr>
          <p:cNvPr id="14" name="TextBox 13"/>
          <p:cNvSpPr txBox="1"/>
          <p:nvPr/>
        </p:nvSpPr>
        <p:spPr>
          <a:xfrm rot="18765934">
            <a:off x="7317234" y="6148777"/>
            <a:ext cx="122020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Sep-Oct-Nov</a:t>
            </a:r>
          </a:p>
        </p:txBody>
      </p:sp>
      <p:sp>
        <p:nvSpPr>
          <p:cNvPr id="15" name="TextBox 14"/>
          <p:cNvSpPr txBox="1"/>
          <p:nvPr/>
        </p:nvSpPr>
        <p:spPr>
          <a:xfrm rot="18765934">
            <a:off x="6726667" y="6148777"/>
            <a:ext cx="122020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Aug-Sep-Oct</a:t>
            </a:r>
          </a:p>
        </p:txBody>
      </p:sp>
      <p:sp>
        <p:nvSpPr>
          <p:cNvPr id="16" name="TextBox 15"/>
          <p:cNvSpPr txBox="1"/>
          <p:nvPr/>
        </p:nvSpPr>
        <p:spPr>
          <a:xfrm rot="18765934">
            <a:off x="6141980" y="6163442"/>
            <a:ext cx="117051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Jul-Aug-Sep</a:t>
            </a:r>
          </a:p>
        </p:txBody>
      </p:sp>
      <p:sp>
        <p:nvSpPr>
          <p:cNvPr id="17" name="TextBox 16"/>
          <p:cNvSpPr txBox="1"/>
          <p:nvPr/>
        </p:nvSpPr>
        <p:spPr>
          <a:xfrm rot="18765934">
            <a:off x="5567923" y="6163440"/>
            <a:ext cx="114005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Jun-Jul-Aug</a:t>
            </a:r>
          </a:p>
        </p:txBody>
      </p:sp>
      <p:sp>
        <p:nvSpPr>
          <p:cNvPr id="18" name="TextBox 17"/>
          <p:cNvSpPr txBox="1"/>
          <p:nvPr/>
        </p:nvSpPr>
        <p:spPr>
          <a:xfrm rot="18765934">
            <a:off x="4976747" y="6146716"/>
            <a:ext cx="115929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May-Jun-Jul</a:t>
            </a:r>
          </a:p>
        </p:txBody>
      </p:sp>
      <p:sp>
        <p:nvSpPr>
          <p:cNvPr id="19" name="TextBox 18"/>
          <p:cNvSpPr txBox="1"/>
          <p:nvPr/>
        </p:nvSpPr>
        <p:spPr>
          <a:xfrm rot="18765934">
            <a:off x="4874927" y="6136466"/>
            <a:ext cx="46358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2278" y="1184111"/>
            <a:ext cx="2761359" cy="9541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If the neutral trend holds during Dec-Jan-Feb, </a:t>
            </a:r>
          </a:p>
          <a:p>
            <a:r>
              <a:rPr lang="en-US" dirty="0"/>
              <a:t>then it may give us a better chance for normal precipitation.</a:t>
            </a:r>
          </a:p>
        </p:txBody>
      </p:sp>
      <p:cxnSp>
        <p:nvCxnSpPr>
          <p:cNvPr id="9" name="Straight Arrow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402957" y="2145824"/>
            <a:ext cx="912499" cy="1341790"/>
          </a:xfrm>
          <a:prstGeom prst="straightConnector1">
            <a:avLst/>
          </a:prstGeom>
          <a:ln w="41275">
            <a:solidFill>
              <a:srgbClr val="00FFFF"/>
            </a:solidFill>
            <a:tailEnd type="stealth"/>
          </a:ln>
          <a:effectLst>
            <a:outerShdw blurRad="38100" dist="127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B96482A-EF76-DA15-F8DB-B35CB4A3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Model predictions of ENSO from May 2022</a:t>
            </a:r>
          </a:p>
        </p:txBody>
      </p:sp>
    </p:spTree>
    <p:extLst>
      <p:ext uri="{BB962C8B-B14F-4D97-AF65-F5344CB8AC3E}">
        <p14:creationId xmlns:p14="http://schemas.microsoft.com/office/powerpoint/2010/main" val="3348641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426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26;p6"/>
          <p:cNvSpPr txBox="1">
            <a:spLocks/>
          </p:cNvSpPr>
          <p:nvPr/>
        </p:nvSpPr>
        <p:spPr>
          <a:xfrm>
            <a:off x="6198053" y="1875692"/>
            <a:ext cx="5340907" cy="473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n-US" sz="4400" b="1" dirty="0">
                <a:solidFill>
                  <a:srgbClr val="F7EC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Northern CA can have below or above average precipitation during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n-US" sz="4400" b="1" dirty="0">
                <a:solidFill>
                  <a:srgbClr val="F7EC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Niña Winters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en-US" sz="3600" b="1" dirty="0">
              <a:solidFill>
                <a:srgbClr val="F7EC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Variability is due to: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Weak, Moderate, Strong La Niña signals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 of other atmospheric oscillations with ENSO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NorCal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in between the typical El Niño (SoCal) &amp; La Niña (Pac NW) impacted areas</a:t>
            </a:r>
          </a:p>
          <a:p>
            <a:pPr marL="1028700" lvl="1" indent="-571500">
              <a:spcBef>
                <a:spcPts val="0"/>
              </a:spcBef>
              <a:buSzPts val="2800"/>
            </a:pPr>
            <a:endParaRPr lang="en-US" sz="3200" dirty="0">
              <a:solidFill>
                <a:srgbClr val="F7ECD9"/>
              </a:solidFill>
            </a:endParaRPr>
          </a:p>
          <a:p>
            <a:pPr marL="228600" indent="-228600">
              <a:spcBef>
                <a:spcPts val="0"/>
              </a:spcBef>
              <a:buSzPts val="2800"/>
            </a:pPr>
            <a:endParaRPr lang="en-US" dirty="0"/>
          </a:p>
        </p:txBody>
      </p:sp>
      <p:sp>
        <p:nvSpPr>
          <p:cNvPr id="16" name="Google Shape;118;p5"/>
          <p:cNvSpPr txBox="1">
            <a:spLocks noGrp="1"/>
          </p:cNvSpPr>
          <p:nvPr>
            <p:ph type="title"/>
          </p:nvPr>
        </p:nvSpPr>
        <p:spPr>
          <a:xfrm>
            <a:off x="5756030" y="21413"/>
            <a:ext cx="6224954" cy="1690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BUT…not all La </a:t>
            </a:r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Niñas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 are the same</a:t>
            </a:r>
          </a:p>
        </p:txBody>
      </p:sp>
      <p:pic>
        <p:nvPicPr>
          <p:cNvPr id="4098" name="Picture 2" descr="Precipitation map for winter (december through february) showing La Niña conditions dating back to 1950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3" y="103473"/>
            <a:ext cx="5427708" cy="66000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591" y="1219201"/>
            <a:ext cx="560348" cy="222738"/>
          </a:xfrm>
          <a:prstGeom prst="ellipse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57837" y="2286001"/>
            <a:ext cx="560348" cy="222738"/>
          </a:xfrm>
          <a:prstGeom prst="ellipse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52329" y="3356627"/>
            <a:ext cx="560348" cy="222738"/>
          </a:xfrm>
          <a:prstGeom prst="ellipse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01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527</Words>
  <Application>Microsoft Office PowerPoint</Application>
  <PresentationFormat>Widescreen</PresentationFormat>
  <Paragraphs>125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Quattrocento Sans</vt:lpstr>
      <vt:lpstr>Segoe UI</vt:lpstr>
      <vt:lpstr>Segoe UI Black</vt:lpstr>
      <vt:lpstr>Arial</vt:lpstr>
      <vt:lpstr>Segoe UI Semibold</vt:lpstr>
      <vt:lpstr>Office Theme</vt:lpstr>
      <vt:lpstr>Sonoma County  Drought Outlook</vt:lpstr>
      <vt:lpstr>First … The 1-2 Week Forecast</vt:lpstr>
      <vt:lpstr>Current &amp; Recent Drought Situation</vt:lpstr>
      <vt:lpstr>Drought  Seasonal Outlook</vt:lpstr>
      <vt:lpstr>What to expect this winter</vt:lpstr>
      <vt:lpstr>Warning – science graphs coming</vt:lpstr>
      <vt:lpstr>Quick Review ENSO = El Niño Southern Oscillation</vt:lpstr>
      <vt:lpstr>Model predictions of ENSO from May 2022</vt:lpstr>
      <vt:lpstr>BUT…not all La Niñas are the same</vt:lpstr>
      <vt:lpstr>Resources</vt:lpstr>
      <vt:lpstr>Key Take-Aways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Sonoma County  Drought Outlook</dc:title>
  <dc:creator>Brooke Bingaman</dc:creator>
  <cp:lastModifiedBy>Stuart Tiffen</cp:lastModifiedBy>
  <cp:revision>36</cp:revision>
  <dcterms:created xsi:type="dcterms:W3CDTF">2022-07-01T18:02:39Z</dcterms:created>
  <dcterms:modified xsi:type="dcterms:W3CDTF">2022-07-08T17:55:03Z</dcterms:modified>
</cp:coreProperties>
</file>